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65" r:id="rId3"/>
    <p:sldId id="259" r:id="rId4"/>
    <p:sldId id="260" r:id="rId5"/>
    <p:sldId id="266" r:id="rId6"/>
    <p:sldId id="26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96" userDrawn="1">
          <p15:clr>
            <a:srgbClr val="A4A3A4"/>
          </p15:clr>
        </p15:guide>
        <p15:guide id="3" pos="360" userDrawn="1">
          <p15:clr>
            <a:srgbClr val="A4A3A4"/>
          </p15:clr>
        </p15:guide>
        <p15:guide id="4" pos="38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5AA"/>
    <a:srgbClr val="FAF5EB"/>
    <a:srgbClr val="636466"/>
    <a:srgbClr val="F3E6CD"/>
    <a:srgbClr val="BCBEC0"/>
    <a:srgbClr val="FFFFFF"/>
    <a:srgbClr val="00643C"/>
    <a:srgbClr val="0097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20" autoAdjust="0"/>
    <p:restoredTop sz="97576" autoAdjust="0"/>
  </p:normalViewPr>
  <p:slideViewPr>
    <p:cSldViewPr snapToGrid="0" snapToObjects="1">
      <p:cViewPr varScale="1">
        <p:scale>
          <a:sx n="105" d="100"/>
          <a:sy n="105" d="100"/>
        </p:scale>
        <p:origin x="192" y="752"/>
      </p:cViewPr>
      <p:guideLst>
        <p:guide orient="horz" pos="2160"/>
        <p:guide pos="7296"/>
        <p:guide pos="360"/>
        <p:guide pos="381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7E670-8DAB-F349-A45C-BC1122BAE13F}" type="datetimeFigureOut">
              <a:t>8/27/21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25FF9-4E87-2742-89A1-ED334B5555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922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571176-893F-4246-9AFB-D9E82C1080C6}" type="datetimeFigureOut">
              <a:t>8/27/21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D1279-E62B-4842-B1B7-B5771896795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935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knife&#10;&#10;Description automatically generated">
            <a:extLst>
              <a:ext uri="{FF2B5EF4-FFF2-40B4-BE49-F238E27FC236}">
                <a16:creationId xmlns:a16="http://schemas.microsoft.com/office/drawing/2014/main" id="{B2F4CD8B-45E1-8849-81DC-1667E22009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9000"/>
            <a:ext cx="12188952" cy="3435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648" y="2371061"/>
            <a:ext cx="10958382" cy="1222320"/>
          </a:xfrm>
        </p:spPr>
        <p:txBody>
          <a:bodyPr bIns="0" anchor="b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647" y="3611880"/>
            <a:ext cx="10958382" cy="665387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A picture containing room, wheel, drawing&#10;&#10;Description automatically generated">
            <a:extLst>
              <a:ext uri="{FF2B5EF4-FFF2-40B4-BE49-F238E27FC236}">
                <a16:creationId xmlns:a16="http://schemas.microsoft.com/office/drawing/2014/main" id="{C61FA0CE-DAC8-5142-AB85-1294142928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21529" y="5417437"/>
            <a:ext cx="23495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5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3607C25-129A-574D-A4CE-8B04FED0F6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648" y="2371061"/>
            <a:ext cx="10972800" cy="1222320"/>
          </a:xfrm>
        </p:spPr>
        <p:txBody>
          <a:bodyPr bIns="0" anchor="b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647" y="3611880"/>
            <a:ext cx="10972800" cy="71628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A picture containing room, wheel, drawing&#10;&#10;Description automatically generated">
            <a:extLst>
              <a:ext uri="{FF2B5EF4-FFF2-40B4-BE49-F238E27FC236}">
                <a16:creationId xmlns:a16="http://schemas.microsoft.com/office/drawing/2014/main" id="{C61FA0CE-DAC8-5142-AB85-1294142928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4034" y="582367"/>
            <a:ext cx="23495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5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large, knife, table&#10;&#10;Description automatically generated">
            <a:extLst>
              <a:ext uri="{FF2B5EF4-FFF2-40B4-BE49-F238E27FC236}">
                <a16:creationId xmlns:a16="http://schemas.microsoft.com/office/drawing/2014/main" id="{D18F5D19-96C3-8847-AD64-E95614F388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9000"/>
            <a:ext cx="12188952" cy="3435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2648" y="2371061"/>
            <a:ext cx="10972800" cy="1216100"/>
          </a:xfrm>
        </p:spPr>
        <p:txBody>
          <a:bodyPr bIns="0" anchor="b">
            <a:normAutofit/>
          </a:bodyPr>
          <a:lstStyle>
            <a:lvl1pPr algn="l">
              <a:lnSpc>
                <a:spcPct val="100000"/>
              </a:lnSpc>
              <a:defRPr sz="3200" b="0" i="0" cap="none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6552" y="3587161"/>
            <a:ext cx="10980080" cy="679597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C8DBA-6149-5E41-8519-B8216DD911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Proprietary and Confidential Information of H3 Biomedicine, Inc., an Eisai oncology company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AF11E5-2166-6349-B19E-01330ACF2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A picture containing room, wheel, drawing&#10;&#10;Description automatically generated">
            <a:extLst>
              <a:ext uri="{FF2B5EF4-FFF2-40B4-BE49-F238E27FC236}">
                <a16:creationId xmlns:a16="http://schemas.microsoft.com/office/drawing/2014/main" id="{1A75821C-ECF2-6D4C-9CE9-F91FC287D2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888" y="378656"/>
            <a:ext cx="1348904" cy="56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44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248937"/>
            <a:ext cx="10972800" cy="516301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System Font Regular"/>
              <a:buChar char="+"/>
              <a:defRPr b="0" i="0">
                <a:solidFill>
                  <a:schemeClr val="tx1"/>
                </a:solidFill>
                <a:latin typeface="+mn-lt"/>
              </a:defRPr>
            </a:lvl1pPr>
            <a:lvl2pPr marL="742950" indent="-285750">
              <a:buClr>
                <a:schemeClr val="accent1"/>
              </a:buClr>
              <a:buFont typeface="System Font Regular"/>
              <a:buChar char="+"/>
              <a:defRPr b="0" i="0">
                <a:solidFill>
                  <a:schemeClr val="tx1"/>
                </a:solidFill>
                <a:latin typeface="+mn-lt"/>
              </a:defRPr>
            </a:lvl2pPr>
            <a:lvl3pPr marL="1143000" indent="-228600">
              <a:buClr>
                <a:schemeClr val="accent1"/>
              </a:buClr>
              <a:buFont typeface="System Font Regular"/>
              <a:buChar char="+"/>
              <a:defRPr b="0" i="0">
                <a:solidFill>
                  <a:schemeClr val="tx1"/>
                </a:solidFill>
                <a:latin typeface="+mn-lt"/>
              </a:defRPr>
            </a:lvl3pPr>
            <a:lvl4pPr marL="1600200" indent="-228600">
              <a:buClr>
                <a:schemeClr val="accent1"/>
              </a:buClr>
              <a:buFont typeface="System Font Regular"/>
              <a:buChar char="+"/>
              <a:defRPr b="0" i="0">
                <a:solidFill>
                  <a:schemeClr val="tx1"/>
                </a:solidFill>
                <a:latin typeface="+mn-lt"/>
              </a:defRPr>
            </a:lvl4pPr>
            <a:lvl5pPr marL="2057400" indent="-228600">
              <a:buClr>
                <a:schemeClr val="accent1"/>
              </a:buClr>
              <a:buFont typeface="System Font Regular"/>
              <a:buChar char="+"/>
              <a:defRPr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2269883-5D17-5E44-AC1B-7F606243BF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5684D4-5848-B14D-B625-9B4E24175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2"/>
            <a:ext cx="9634595" cy="10568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54DCA6-A8E4-A843-825C-2A65CF3DFC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Proprietary and Confidential Information of H3 Biomedicine, Inc., an Eisai oncology company</a:t>
            </a:r>
          </a:p>
        </p:txBody>
      </p:sp>
    </p:spTree>
    <p:extLst>
      <p:ext uri="{BB962C8B-B14F-4D97-AF65-F5344CB8AC3E}">
        <p14:creationId xmlns:p14="http://schemas.microsoft.com/office/powerpoint/2010/main" val="3100589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19725"/>
            <a:ext cx="10972800" cy="39798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System Font Regular"/>
              <a:buChar char="+"/>
              <a:defRPr/>
            </a:lvl1pPr>
            <a:lvl2pPr marL="742950" indent="-285750">
              <a:buClr>
                <a:schemeClr val="accent1"/>
              </a:buClr>
              <a:buFont typeface="System Font Regular"/>
              <a:buChar char="+"/>
              <a:defRPr/>
            </a:lvl2pPr>
            <a:lvl3pPr marL="1143000" indent="-228600">
              <a:buClr>
                <a:schemeClr val="accent1"/>
              </a:buClr>
              <a:buFont typeface="System Font Regular"/>
              <a:buChar char="+"/>
              <a:defRPr/>
            </a:lvl3pPr>
            <a:lvl4pPr marL="1600200" indent="-228600">
              <a:buClr>
                <a:schemeClr val="accent1"/>
              </a:buClr>
              <a:buFont typeface="System Font Regular"/>
              <a:buChar char="+"/>
              <a:defRPr/>
            </a:lvl4pPr>
            <a:lvl5pPr marL="2057400" indent="-228600">
              <a:buClr>
                <a:schemeClr val="accent1"/>
              </a:buClr>
              <a:buFont typeface="System Font Regular"/>
              <a:buChar char="+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260925"/>
            <a:ext cx="10972800" cy="558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92873-046D-AB47-B2B9-7348BC66E59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50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47500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chemeClr val="accent1"/>
              </a:buClr>
              <a:buFont typeface="System Font Regular"/>
              <a:buChar char="+"/>
              <a:defRPr sz="2000"/>
            </a:lvl1pPr>
            <a:lvl2pPr marL="742950" indent="-285750">
              <a:buClr>
                <a:schemeClr val="accent1"/>
              </a:buClr>
              <a:buFont typeface="System Font Regular"/>
              <a:buChar char="+"/>
              <a:defRPr sz="2000"/>
            </a:lvl2pPr>
            <a:lvl3pPr marL="1143000" indent="-228600">
              <a:buClr>
                <a:schemeClr val="accent1"/>
              </a:buClr>
              <a:buFont typeface="System Font Regular"/>
              <a:buChar char="+"/>
              <a:defRPr sz="2000"/>
            </a:lvl3pPr>
            <a:lvl4pPr marL="1600200" indent="-228600">
              <a:buClr>
                <a:schemeClr val="accent1"/>
              </a:buClr>
              <a:buFont typeface="System Font Regular"/>
              <a:buChar char="+"/>
              <a:defRPr sz="2000"/>
            </a:lvl4pPr>
            <a:lvl5pPr marL="2057400" indent="-228600">
              <a:buClr>
                <a:schemeClr val="accent1"/>
              </a:buClr>
              <a:buFont typeface="System Font Regular"/>
              <a:buChar char="+"/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47500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chemeClr val="accent1"/>
              </a:buClr>
              <a:buFont typeface="System Font Regular"/>
              <a:buChar char="+"/>
              <a:defRPr sz="2000"/>
            </a:lvl1pPr>
            <a:lvl2pPr marL="742950" indent="-285750">
              <a:buClr>
                <a:schemeClr val="accent1"/>
              </a:buClr>
              <a:buFont typeface="System Font Regular"/>
              <a:buChar char="+"/>
              <a:defRPr sz="2000"/>
            </a:lvl2pPr>
            <a:lvl3pPr marL="1143000" indent="-228600">
              <a:buClr>
                <a:schemeClr val="accent1"/>
              </a:buClr>
              <a:buFont typeface="System Font Regular"/>
              <a:buChar char="+"/>
              <a:defRPr sz="2000"/>
            </a:lvl3pPr>
            <a:lvl4pPr marL="1600200" indent="-228600">
              <a:buClr>
                <a:schemeClr val="accent1"/>
              </a:buClr>
              <a:buFont typeface="System Font Regular"/>
              <a:buChar char="+"/>
              <a:defRPr sz="2000"/>
            </a:lvl4pPr>
            <a:lvl5pPr marL="2057400" indent="-228600">
              <a:buClr>
                <a:schemeClr val="accent1"/>
              </a:buClr>
              <a:buFont typeface="System Font Regular"/>
              <a:buChar char="+"/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279AD-5162-7C46-8956-6F2305B4F83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657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BC6F9-0255-6A4C-8D09-8584AC61C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CEA314-6B86-4C4C-92AB-1F521F547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A6F1B81A-15B4-3448-8C72-C0B810881713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92138" y="1252265"/>
            <a:ext cx="10998200" cy="46037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System Font Regular"/>
              <a:buChar char="+"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DADF5-4BE8-5B47-83DD-C89C192C5EE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103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F7368-B220-5B4F-934F-16078237A7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52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040DD6-06A2-504B-8700-3A698774008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86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room, wheel, drawing&#10;&#10;Description automatically generated">
            <a:extLst>
              <a:ext uri="{FF2B5EF4-FFF2-40B4-BE49-F238E27FC236}">
                <a16:creationId xmlns:a16="http://schemas.microsoft.com/office/drawing/2014/main" id="{6F6B2F77-80AA-8A4C-94A9-D84D0CF6A9F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231888" y="378656"/>
            <a:ext cx="1348904" cy="56143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649" y="-1"/>
            <a:ext cx="9530158" cy="106070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2648" y="6604000"/>
            <a:ext cx="616688" cy="2540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tx2"/>
                </a:solidFill>
                <a:latin typeface="+mn-lt"/>
                <a:cs typeface="Arial"/>
              </a:defRPr>
            </a:lvl1pPr>
          </a:lstStyle>
          <a:p>
            <a:fld id="{12269883-5D17-5E44-AC1B-7F606243BF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FF6B65-71D1-7B45-A368-6E687E5B28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30" y="6603999"/>
            <a:ext cx="4440141" cy="254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A3A5AA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Proprietary and Confidential Information of H3 Biomedicine, Inc., an Eisai oncology company</a:t>
            </a:r>
          </a:p>
        </p:txBody>
      </p:sp>
      <p:pic>
        <p:nvPicPr>
          <p:cNvPr id="13" name="Picture 12" descr="A picture containing game, hat, comb&#10;&#10;Description automatically generated">
            <a:extLst>
              <a:ext uri="{FF2B5EF4-FFF2-40B4-BE49-F238E27FC236}">
                <a16:creationId xmlns:a16="http://schemas.microsoft.com/office/drawing/2014/main" id="{323F470B-7404-8A46-9128-F7196AC334B7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363200" y="5956300"/>
            <a:ext cx="1828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48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0" r:id="rId4"/>
    <p:sldLayoutId id="2147483656" r:id="rId5"/>
    <p:sldLayoutId id="2147483652" r:id="rId6"/>
    <p:sldLayoutId id="2147483657" r:id="rId7"/>
    <p:sldLayoutId id="2147483654" r:id="rId8"/>
    <p:sldLayoutId id="2147483655" r:id="rId9"/>
  </p:sldLayoutIdLst>
  <p:hf hdr="0" dt="0"/>
  <p:txStyles>
    <p:titleStyle>
      <a:lvl1pPr algn="l" defTabSz="457200" rtl="0" eaLnBrk="1" latinLnBrk="0" hangingPunct="1">
        <a:lnSpc>
          <a:spcPts val="3600"/>
        </a:lnSpc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97A0"/>
        </a:buClr>
        <a:buFont typeface="Arial"/>
        <a:buChar char="•"/>
        <a:defRPr sz="2000" kern="1200">
          <a:solidFill>
            <a:srgbClr val="636466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97A0"/>
        </a:buClr>
        <a:buFont typeface="Arial"/>
        <a:buChar char="•"/>
        <a:defRPr sz="2000" kern="1200">
          <a:solidFill>
            <a:srgbClr val="636466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97A0"/>
        </a:buClr>
        <a:buFont typeface="Arial"/>
        <a:buChar char="•"/>
        <a:defRPr sz="2000" kern="1200">
          <a:solidFill>
            <a:srgbClr val="636466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97A0"/>
        </a:buClr>
        <a:buFont typeface="Arial"/>
        <a:buChar char="•"/>
        <a:defRPr sz="2000" kern="1200">
          <a:solidFill>
            <a:srgbClr val="636466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97A0"/>
        </a:buClr>
        <a:buFont typeface="Arial"/>
        <a:buChar char="•"/>
        <a:defRPr sz="2000" kern="1200">
          <a:solidFill>
            <a:srgbClr val="636466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241DC4-C0FC-404F-9B54-905A8388F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SB3F1 Analysis Batch 2 (GE0529)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3DDB3A-D4CF-4843-B192-1FB64AE58A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20210827</a:t>
            </a:r>
          </a:p>
        </p:txBody>
      </p:sp>
    </p:spTree>
    <p:extLst>
      <p:ext uri="{BB962C8B-B14F-4D97-AF65-F5344CB8AC3E}">
        <p14:creationId xmlns:p14="http://schemas.microsoft.com/office/powerpoint/2010/main" val="3881703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F5FB3F-D80C-0A49-8276-120DDEC2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8D69AA-330E-7441-B88A-4B132A09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Workflow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88AFC-DFDE-0A49-951A-C052C2F1366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67693C1-E8B0-DE45-B3A2-D8037CD6AE1A}"/>
              </a:ext>
            </a:extLst>
          </p:cNvPr>
          <p:cNvSpPr/>
          <p:nvPr/>
        </p:nvSpPr>
        <p:spPr>
          <a:xfrm>
            <a:off x="920992" y="3051906"/>
            <a:ext cx="1465384" cy="106679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FASTQ files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536A619-0FE3-7542-A36B-F4B673408B9E}"/>
              </a:ext>
            </a:extLst>
          </p:cNvPr>
          <p:cNvSpPr/>
          <p:nvPr/>
        </p:nvSpPr>
        <p:spPr>
          <a:xfrm>
            <a:off x="6096000" y="1680307"/>
            <a:ext cx="2173179" cy="133447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Read Alignment  by STAR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BCB2DD5-2FA8-4847-90A2-336E6E421546}"/>
              </a:ext>
            </a:extLst>
          </p:cNvPr>
          <p:cNvSpPr/>
          <p:nvPr/>
        </p:nvSpPr>
        <p:spPr>
          <a:xfrm>
            <a:off x="6111380" y="4273060"/>
            <a:ext cx="2142418" cy="1334478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transcript modeling by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Kallisto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63C0844-8576-B94F-A750-F9FD42968AC6}"/>
              </a:ext>
            </a:extLst>
          </p:cNvPr>
          <p:cNvSpPr/>
          <p:nvPr/>
        </p:nvSpPr>
        <p:spPr>
          <a:xfrm>
            <a:off x="9308124" y="2938582"/>
            <a:ext cx="2142418" cy="1334478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Novel Splice junction detection by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Diff_Splice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20120B5-6D87-9B45-ABE5-B3D29D558DA0}"/>
              </a:ext>
            </a:extLst>
          </p:cNvPr>
          <p:cNvSpPr/>
          <p:nvPr/>
        </p:nvSpPr>
        <p:spPr>
          <a:xfrm>
            <a:off x="3508496" y="3051907"/>
            <a:ext cx="1465384" cy="106679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FASTQ file QC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B37FA2-07AC-284C-BD5A-1C64956F0F0A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86376" y="3585306"/>
            <a:ext cx="112212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C5283B-55FB-FD4F-A05A-EBCC447451DB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 flipV="1">
            <a:off x="4973880" y="2347546"/>
            <a:ext cx="1122120" cy="123776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CB6D45-6445-E946-A802-5E7500AE7881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4973880" y="3585307"/>
            <a:ext cx="1137500" cy="135499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70A427-F0D7-434F-8F57-185749EAECB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8269179" y="2347546"/>
            <a:ext cx="1038945" cy="125827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721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570E49-C1D0-4349-9A07-FF590785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z="1200" smtClean="0"/>
              <a:pPr/>
              <a:t>3</a:t>
            </a:fld>
            <a:endParaRPr lang="en-US" sz="1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7E2070-9425-C048-8921-807AA10C4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04056"/>
            <a:ext cx="9634595" cy="720295"/>
          </a:xfrm>
        </p:spPr>
        <p:txBody>
          <a:bodyPr>
            <a:normAutofit fontScale="90000"/>
          </a:bodyPr>
          <a:lstStyle/>
          <a:p>
            <a:r>
              <a:rPr lang="en-US" dirty="0"/>
              <a:t>Overall Alignment and transcript quantifications are consistent across all samples with small decrease observed in K700E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9747E-7623-A14A-9B43-10392E72DC3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C6C67E-E5CD-B445-B251-E78E6166E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39" y="924351"/>
            <a:ext cx="4791143" cy="54755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E0C415-7285-BD4D-8511-75B0C7192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239" y="1264595"/>
            <a:ext cx="6274341" cy="418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97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1E54C-23B9-DE4E-8762-8168E6DE0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-1"/>
            <a:ext cx="9530158" cy="1060704"/>
          </a:xfrm>
        </p:spPr>
        <p:txBody>
          <a:bodyPr/>
          <a:lstStyle/>
          <a:p>
            <a:r>
              <a:rPr lang="en-US" dirty="0"/>
              <a:t>Clustering results based on known transcript expressions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69922-0119-0F4F-8EE2-02BF3A1F1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t>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CCA41-ECD6-CE4E-A484-B1239CB544A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80D37-21FA-3044-9A09-7E7D1B32C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064"/>
          <a:stretch/>
        </p:blipFill>
        <p:spPr>
          <a:xfrm>
            <a:off x="13472" y="1451063"/>
            <a:ext cx="6782073" cy="326200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8291257-C99D-8245-ADA6-9AEBF2197045}"/>
              </a:ext>
            </a:extLst>
          </p:cNvPr>
          <p:cNvGrpSpPr/>
          <p:nvPr/>
        </p:nvGrpSpPr>
        <p:grpSpPr>
          <a:xfrm>
            <a:off x="6496291" y="1060703"/>
            <a:ext cx="5695709" cy="3994604"/>
            <a:chOff x="6496291" y="1052065"/>
            <a:chExt cx="5980196" cy="40032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24ACF8F-6FE0-9741-9342-C622CE600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6291" y="1359875"/>
              <a:ext cx="5980196" cy="3692771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7018A27-59F2-4D4B-852D-F85157688C08}"/>
                </a:ext>
              </a:extLst>
            </p:cNvPr>
            <p:cNvSpPr/>
            <p:nvPr/>
          </p:nvSpPr>
          <p:spPr>
            <a:xfrm>
              <a:off x="6975231" y="2606733"/>
              <a:ext cx="750277" cy="2117667"/>
            </a:xfrm>
            <a:prstGeom prst="ellipse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30C6646-CE69-E34C-859B-A7B20FC871B7}"/>
                </a:ext>
              </a:extLst>
            </p:cNvPr>
            <p:cNvSpPr/>
            <p:nvPr/>
          </p:nvSpPr>
          <p:spPr>
            <a:xfrm rot="19909805">
              <a:off x="8945234" y="1232116"/>
              <a:ext cx="1559170" cy="3675498"/>
            </a:xfrm>
            <a:prstGeom prst="ellipse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A97C452-798F-1C44-BB76-A9211847BB08}"/>
                </a:ext>
              </a:extLst>
            </p:cNvPr>
            <p:cNvSpPr/>
            <p:nvPr/>
          </p:nvSpPr>
          <p:spPr>
            <a:xfrm>
              <a:off x="7022904" y="4097215"/>
              <a:ext cx="476218" cy="527539"/>
            </a:xfrm>
            <a:prstGeom prst="ellipse">
              <a:avLst/>
            </a:prstGeom>
            <a:solidFill>
              <a:srgbClr val="FF0000">
                <a:alpha val="33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F2595D-F2D3-BE4D-9279-4CFF861D3520}"/>
                </a:ext>
              </a:extLst>
            </p:cNvPr>
            <p:cNvSpPr txBox="1"/>
            <p:nvPr/>
          </p:nvSpPr>
          <p:spPr>
            <a:xfrm>
              <a:off x="6645236" y="2290910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SF3B1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21E555E-A65B-2341-9372-3B0F73457632}"/>
                </a:ext>
              </a:extLst>
            </p:cNvPr>
            <p:cNvSpPr txBox="1"/>
            <p:nvPr/>
          </p:nvSpPr>
          <p:spPr>
            <a:xfrm>
              <a:off x="8783182" y="1052065"/>
              <a:ext cx="663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PRP5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D811698-BC04-6C47-A957-250077BDAA51}"/>
                </a:ext>
              </a:extLst>
            </p:cNvPr>
            <p:cNvSpPr/>
            <p:nvPr/>
          </p:nvSpPr>
          <p:spPr>
            <a:xfrm>
              <a:off x="7592412" y="1772396"/>
              <a:ext cx="750277" cy="2117667"/>
            </a:xfrm>
            <a:prstGeom prst="ellipse">
              <a:avLst/>
            </a:prstGeom>
            <a:solidFill>
              <a:schemeClr val="accent1">
                <a:lumMod val="75000"/>
                <a:alpha val="2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5B89B8-B0DD-6744-BDE2-A3CD68256A0E}"/>
                </a:ext>
              </a:extLst>
            </p:cNvPr>
            <p:cNvSpPr txBox="1"/>
            <p:nvPr/>
          </p:nvSpPr>
          <p:spPr>
            <a:xfrm>
              <a:off x="7121812" y="1271395"/>
              <a:ext cx="1350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SF3B1+PRP5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45DFB7-6627-D94D-9448-98F82027E097}"/>
                </a:ext>
              </a:extLst>
            </p:cNvPr>
            <p:cNvSpPr txBox="1"/>
            <p:nvPr/>
          </p:nvSpPr>
          <p:spPr>
            <a:xfrm>
              <a:off x="6565143" y="4685975"/>
              <a:ext cx="794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Vector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CD50B9D-27C5-CC46-986A-EEED788475A3}"/>
              </a:ext>
            </a:extLst>
          </p:cNvPr>
          <p:cNvSpPr txBox="1"/>
          <p:nvPr/>
        </p:nvSpPr>
        <p:spPr>
          <a:xfrm>
            <a:off x="805804" y="5380545"/>
            <a:ext cx="10473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observations from unbiased clustering analysis:</a:t>
            </a:r>
          </a:p>
          <a:p>
            <a:pPr marL="285750" indent="-285750">
              <a:buFontTx/>
              <a:buChar char="-"/>
            </a:pPr>
            <a:r>
              <a:rPr lang="en-US" dirty="0"/>
              <a:t>PRP5 overexpressed samples generally separated out from SF3B1 overexpressed samples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Vector, SF3B1 WT, SF3B1 mutants results in more consistent transcriptomic patterns compare to any samples that contains PRP5 over expression, including PRP5 WT samples.</a:t>
            </a:r>
          </a:p>
        </p:txBody>
      </p:sp>
    </p:spTree>
    <p:extLst>
      <p:ext uri="{BB962C8B-B14F-4D97-AF65-F5344CB8AC3E}">
        <p14:creationId xmlns:p14="http://schemas.microsoft.com/office/powerpoint/2010/main" val="1945397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B5E3B-8F76-5849-89AF-AADF66F52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Differential Splice Variant Comparisons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DFDB05E-2F1E-D740-9F7F-4657C6A02B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2173565"/>
              </p:ext>
            </p:extLst>
          </p:nvPr>
        </p:nvGraphicFramePr>
        <p:xfrm>
          <a:off x="788800" y="1177489"/>
          <a:ext cx="6266908" cy="5202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3454">
                  <a:extLst>
                    <a:ext uri="{9D8B030D-6E8A-4147-A177-3AD203B41FA5}">
                      <a16:colId xmlns:a16="http://schemas.microsoft.com/office/drawing/2014/main" val="2770752608"/>
                    </a:ext>
                  </a:extLst>
                </a:gridCol>
                <a:gridCol w="3133454">
                  <a:extLst>
                    <a:ext uri="{9D8B030D-6E8A-4147-A177-3AD203B41FA5}">
                      <a16:colId xmlns:a16="http://schemas.microsoft.com/office/drawing/2014/main" val="3593541037"/>
                    </a:ext>
                  </a:extLst>
                </a:gridCol>
              </a:tblGrid>
              <a:tr h="47291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Comparisons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Differential Splice Junctions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55432"/>
                  </a:ext>
                </a:extLst>
              </a:tr>
              <a:tr h="47291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SF3B1 WT vs K770E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23426"/>
                  </a:ext>
                </a:extLst>
              </a:tr>
              <a:tr h="47291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SF3B1 WT vs K770E + PRP5 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076963"/>
                  </a:ext>
                </a:extLst>
              </a:tr>
              <a:tr h="47291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SF3B1 WT vs R625C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069441"/>
                  </a:ext>
                </a:extLst>
              </a:tr>
              <a:tr h="47291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SF3B1 WT vs R625C + PRP5 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452005"/>
                  </a:ext>
                </a:extLst>
              </a:tr>
              <a:tr h="47291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PRP5_WT vs AAAD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552516"/>
                  </a:ext>
                </a:extLst>
              </a:tr>
              <a:tr h="47291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PRP5_WT vs D203K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905612"/>
                  </a:ext>
                </a:extLst>
              </a:tr>
              <a:tr h="47291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PRP5_WT vs D203K + AAAD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808467"/>
                  </a:ext>
                </a:extLst>
              </a:tr>
              <a:tr h="47291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PRP5_WT vs SAW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025261"/>
                  </a:ext>
                </a:extLst>
              </a:tr>
              <a:tr h="47291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PRP5_WT vs W198A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87690"/>
                  </a:ext>
                </a:extLst>
              </a:tr>
              <a:tr h="472919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PRP5_WT vs W198A + SAW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65767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800F5-1A33-EE49-BD1A-64A5BD48A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t>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655FC-C63F-744D-998C-B9859B0F37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4BEAAA-D525-D649-90AC-28ADDD2C01EF}"/>
              </a:ext>
            </a:extLst>
          </p:cNvPr>
          <p:cNvSpPr txBox="1"/>
          <p:nvPr/>
        </p:nvSpPr>
        <p:spPr>
          <a:xfrm>
            <a:off x="7154562" y="1177489"/>
            <a:ext cx="451021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Differentially expressed junctions counts using </a:t>
            </a:r>
            <a:r>
              <a:rPr lang="en-US" sz="2000" dirty="0" err="1"/>
              <a:t>DiffSplice</a:t>
            </a:r>
            <a:r>
              <a:rPr lang="en-US" sz="2000" dirty="0"/>
              <a:t> built-in significant and </a:t>
            </a:r>
            <a:r>
              <a:rPr lang="en-US" sz="2000" dirty="0" err="1"/>
              <a:t>logFC</a:t>
            </a:r>
            <a:r>
              <a:rPr lang="en-US" sz="2000" dirty="0"/>
              <a:t> thresholds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Elevated numbers of differential </a:t>
            </a:r>
            <a:r>
              <a:rPr lang="en-US" sz="2000" dirty="0" err="1"/>
              <a:t>jns</a:t>
            </a:r>
            <a:r>
              <a:rPr lang="en-US" sz="2000" dirty="0"/>
              <a:t> in SF3B1 mutants combined with PRP5 WT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Small differences between SF3B1 WT vs K770E and vs. R625C, even smaller between PRP5 WT vs its mutants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More detailed examination of the data set is still needed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0363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88CB-2B14-9448-8426-0CE02849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0B056-1AB6-2B4E-B7C6-1D74C3687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0703"/>
            <a:ext cx="10972800" cy="4738885"/>
          </a:xfrm>
        </p:spPr>
        <p:txBody>
          <a:bodyPr/>
          <a:lstStyle/>
          <a:p>
            <a:r>
              <a:rPr lang="en-US" sz="2800" dirty="0"/>
              <a:t>A potential hypothesis from this data is that elevated PRP5 WT expression results in highest level of splicing events and overwhelms any recovery that it may have on SF3B1 mutants. </a:t>
            </a:r>
          </a:p>
          <a:p>
            <a:r>
              <a:rPr lang="en-US" sz="2800" dirty="0"/>
              <a:t>Needs to perform analysis for the followings:</a:t>
            </a:r>
          </a:p>
          <a:p>
            <a:pPr lvl="1"/>
            <a:r>
              <a:rPr lang="en-US" sz="2800" dirty="0"/>
              <a:t>PRP5 and SF3B1 expressions</a:t>
            </a:r>
          </a:p>
          <a:p>
            <a:pPr lvl="1"/>
            <a:r>
              <a:rPr lang="en-US" sz="2800" dirty="0"/>
              <a:t>Compare all conditions against vector as background</a:t>
            </a:r>
          </a:p>
          <a:p>
            <a:pPr lvl="1"/>
            <a:r>
              <a:rPr lang="en-US" sz="2800" dirty="0"/>
              <a:t>Compare PRP5 WT versus SF3B1 WT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BF693-10E0-9C46-9D31-2D6E8DEC9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72AC63-D8A1-AB4D-9652-52B37407F7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40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3_2020 1">
      <a:dk1>
        <a:srgbClr val="636669"/>
      </a:dk1>
      <a:lt1>
        <a:srgbClr val="FFFFFF"/>
      </a:lt1>
      <a:dk2>
        <a:srgbClr val="00594C"/>
      </a:dk2>
      <a:lt2>
        <a:srgbClr val="EAF3F6"/>
      </a:lt2>
      <a:accent1>
        <a:srgbClr val="83BD00"/>
      </a:accent1>
      <a:accent2>
        <a:srgbClr val="C8C9C7"/>
      </a:accent2>
      <a:accent3>
        <a:srgbClr val="008C15"/>
      </a:accent3>
      <a:accent4>
        <a:srgbClr val="B9D3DC"/>
      </a:accent4>
      <a:accent5>
        <a:srgbClr val="FFC72C"/>
      </a:accent5>
      <a:accent6>
        <a:srgbClr val="FF9E1B"/>
      </a:accent6>
      <a:hlink>
        <a:srgbClr val="00594C"/>
      </a:hlink>
      <a:folHlink>
        <a:srgbClr val="83BD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3_2020_PowerPointPresentationBlank" id="{A88B37C5-BD8D-F841-8BF8-2EA721154457}" vid="{88763B91-4742-2E40-9A8C-9C14A26E0A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10902</TotalTime>
  <Words>366</Words>
  <Application>Microsoft Macintosh PowerPoint</Application>
  <PresentationFormat>Widescreen</PresentationFormat>
  <Paragraphs>63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System Font Regular</vt:lpstr>
      <vt:lpstr>Office Theme</vt:lpstr>
      <vt:lpstr>SB3F1 Analysis Batch 2 (GE0529)</vt:lpstr>
      <vt:lpstr>General Workflow</vt:lpstr>
      <vt:lpstr>Overall Alignment and transcript quantifications are consistent across all samples with small decrease observed in K700E </vt:lpstr>
      <vt:lpstr>Clustering results based on known transcript expressions</vt:lpstr>
      <vt:lpstr>Initial Differential Splice Variant Comparisons</vt:lpstr>
      <vt:lpstr>Next Steps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40</cp:revision>
  <dcterms:created xsi:type="dcterms:W3CDTF">2021-08-12T18:47:13Z</dcterms:created>
  <dcterms:modified xsi:type="dcterms:W3CDTF">2021-09-03T12:30:01Z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LatestUserAccountName">
    <vt:lpwstr>Yaoyu_Wang@h3biomedicine.com</vt:lpwstr>
  </property>
  <property fmtid="{D5CDD505-2E9C-101B-9397-08002B2CF9AE}" pid="3" name="Offisync_UpdateToken">
    <vt:lpwstr>1</vt:lpwstr>
  </property>
  <property fmtid="{D5CDD505-2E9C-101B-9397-08002B2CF9AE}" pid="4" name="Offisync_ProviderInitializationData">
    <vt:lpwstr>https://h3biomedicine.jiveon.com</vt:lpwstr>
  </property>
  <property fmtid="{D5CDD505-2E9C-101B-9397-08002B2CF9AE}" pid="5" name="Offisync_UniqueId">
    <vt:lpwstr>21631</vt:lpwstr>
  </property>
  <property fmtid="{D5CDD505-2E9C-101B-9397-08002B2CF9AE}" pid="6" name="Offisync_ServerID">
    <vt:lpwstr>8f776cb9-a03d-447e-8fb3-45239158b718</vt:lpwstr>
  </property>
  <property fmtid="{D5CDD505-2E9C-101B-9397-08002B2CF9AE}" pid="7" name="Jive_VersionGuid">
    <vt:lpwstr>1cc7c835-adeb-49dd-972d-2b43f2020751</vt:lpwstr>
  </property>
</Properties>
</file>